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5" r:id="rId3"/>
    <p:sldId id="264" r:id="rId4"/>
    <p:sldId id="270" r:id="rId5"/>
    <p:sldId id="269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80" r:id="rId14"/>
    <p:sldId id="281" r:id="rId15"/>
    <p:sldId id="278" r:id="rId16"/>
    <p:sldId id="282" r:id="rId17"/>
    <p:sldId id="283" r:id="rId18"/>
    <p:sldId id="267" r:id="rId19"/>
    <p:sldId id="266" r:id="rId20"/>
    <p:sldId id="284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gif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7B196A-0FDE-4431-8C1C-D066F5002E5A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AE1802-E500-4C8A-AEA0-3B732EB013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294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E1802-E500-4C8A-AEA0-3B732EB0130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762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277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537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450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45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65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170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324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747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125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48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44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332A0-B3D5-450E-B674-20C17F032D30}" type="datetimeFigureOut">
              <a:rPr lang="ko-KR" altLang="en-US" smtClean="0"/>
              <a:t>2019-04-01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5E640-F3D4-4970-8028-A3FC1029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745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고급그래픽스효과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Lecture 6</a:t>
            </a:r>
          </a:p>
          <a:p>
            <a:r>
              <a:rPr lang="ko-KR" altLang="en-US" dirty="0"/>
              <a:t>이택희</a:t>
            </a:r>
          </a:p>
        </p:txBody>
      </p:sp>
    </p:spTree>
    <p:extLst>
      <p:ext uri="{BB962C8B-B14F-4D97-AF65-F5344CB8AC3E}">
        <p14:creationId xmlns:p14="http://schemas.microsoft.com/office/powerpoint/2010/main" val="3011349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 </a:t>
            </a:r>
            <a:r>
              <a:rPr lang="en-US" altLang="ko-KR" dirty="0"/>
              <a:t>– Sprite </a:t>
            </a:r>
            <a:r>
              <a:rPr lang="ko-KR" altLang="en-US" dirty="0"/>
              <a:t>기반</a:t>
            </a:r>
            <a:endParaRPr lang="en-US" altLang="ko-KR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항상 카메라 쪽을 보고 있기 때문에 평면으로도 입체적인 효과를 낼 수 있음</a:t>
            </a:r>
            <a:endParaRPr lang="en-US" altLang="ko-KR" dirty="0"/>
          </a:p>
          <a:p>
            <a:r>
              <a:rPr lang="ko-KR" altLang="en-US" dirty="0"/>
              <a:t>비교적 적은 리소스 소모</a:t>
            </a:r>
          </a:p>
        </p:txBody>
      </p:sp>
      <p:sp>
        <p:nvSpPr>
          <p:cNvPr id="35" name="타원 34"/>
          <p:cNvSpPr/>
          <p:nvPr/>
        </p:nvSpPr>
        <p:spPr>
          <a:xfrm>
            <a:off x="3414868" y="4954173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3921809" y="4414113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/>
          <p:cNvSpPr/>
          <p:nvPr/>
        </p:nvSpPr>
        <p:spPr>
          <a:xfrm>
            <a:off x="3702900" y="4666141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4143332" y="5106573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3461859" y="4026453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4486807" y="3874053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4282412" y="4550771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/>
          <p:cNvSpPr/>
          <p:nvPr/>
        </p:nvSpPr>
        <p:spPr>
          <a:xfrm>
            <a:off x="5073937" y="4126081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/>
          <p:cNvSpPr/>
          <p:nvPr/>
        </p:nvSpPr>
        <p:spPr>
          <a:xfrm>
            <a:off x="4646441" y="4490313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/>
          <p:cNvSpPr/>
          <p:nvPr/>
        </p:nvSpPr>
        <p:spPr>
          <a:xfrm>
            <a:off x="6171456" y="4026453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/>
          <p:cNvSpPr/>
          <p:nvPr/>
        </p:nvSpPr>
        <p:spPr>
          <a:xfrm>
            <a:off x="5434540" y="4414113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/>
          <p:cNvSpPr/>
          <p:nvPr/>
        </p:nvSpPr>
        <p:spPr>
          <a:xfrm>
            <a:off x="4737358" y="4958974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/>
          <p:cNvSpPr/>
          <p:nvPr/>
        </p:nvSpPr>
        <p:spPr>
          <a:xfrm>
            <a:off x="5595392" y="3987712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/>
          <p:cNvSpPr/>
          <p:nvPr/>
        </p:nvSpPr>
        <p:spPr>
          <a:xfrm>
            <a:off x="6747520" y="4504773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/>
          <p:cNvSpPr/>
          <p:nvPr/>
        </p:nvSpPr>
        <p:spPr>
          <a:xfrm>
            <a:off x="7159284" y="4931174"/>
            <a:ext cx="1152128" cy="1080120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/>
          <p:cNvSpPr/>
          <p:nvPr/>
        </p:nvSpPr>
        <p:spPr>
          <a:xfrm>
            <a:off x="7782340" y="5044833"/>
            <a:ext cx="817105" cy="701428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/>
          <p:cNvSpPr/>
          <p:nvPr/>
        </p:nvSpPr>
        <p:spPr>
          <a:xfrm>
            <a:off x="8311412" y="4908176"/>
            <a:ext cx="504056" cy="563059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/>
          <p:cNvSpPr/>
          <p:nvPr/>
        </p:nvSpPr>
        <p:spPr>
          <a:xfrm>
            <a:off x="8455428" y="4876313"/>
            <a:ext cx="360040" cy="383039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타원 52"/>
          <p:cNvSpPr/>
          <p:nvPr/>
        </p:nvSpPr>
        <p:spPr>
          <a:xfrm>
            <a:off x="7979093" y="4953801"/>
            <a:ext cx="664638" cy="720824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43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 </a:t>
            </a:r>
            <a:r>
              <a:rPr lang="en-US" altLang="ko-KR" dirty="0"/>
              <a:t>– Mesh </a:t>
            </a:r>
            <a:r>
              <a:rPr lang="ko-KR" altLang="en-US" dirty="0"/>
              <a:t>기반</a:t>
            </a:r>
            <a:endParaRPr lang="en-US" altLang="ko-KR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Mesh </a:t>
            </a:r>
            <a:r>
              <a:rPr lang="ko-KR" altLang="en-US" dirty="0"/>
              <a:t>기반 </a:t>
            </a:r>
            <a:r>
              <a:rPr lang="ko-KR" altLang="en-US" dirty="0" err="1"/>
              <a:t>파티클</a:t>
            </a:r>
            <a:r>
              <a:rPr lang="ko-KR" altLang="en-US" dirty="0"/>
              <a:t> 시스템</a:t>
            </a:r>
          </a:p>
        </p:txBody>
      </p:sp>
      <p:pic>
        <p:nvPicPr>
          <p:cNvPr id="3074" name="Picture 2" descr="line mesh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8375" y="3212976"/>
            <a:ext cx="1872208" cy="1862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842322" y="5577513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3600" dirty="0"/>
              <a:t>실제 매시가 각 </a:t>
            </a:r>
            <a:r>
              <a:rPr lang="ko-KR" altLang="en-US" sz="3600" dirty="0" err="1"/>
              <a:t>파티클을</a:t>
            </a:r>
            <a:r>
              <a:rPr lang="ko-KR" altLang="en-US" sz="3600" dirty="0"/>
              <a:t> 이룸</a:t>
            </a:r>
          </a:p>
        </p:txBody>
      </p:sp>
    </p:spTree>
    <p:extLst>
      <p:ext uri="{BB962C8B-B14F-4D97-AF65-F5344CB8AC3E}">
        <p14:creationId xmlns:p14="http://schemas.microsoft.com/office/powerpoint/2010/main" val="1953471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 </a:t>
            </a:r>
            <a:r>
              <a:rPr lang="en-US" altLang="ko-KR" dirty="0"/>
              <a:t>– Mesh </a:t>
            </a:r>
            <a:r>
              <a:rPr lang="ko-KR" altLang="en-US" dirty="0"/>
              <a:t>기반</a:t>
            </a:r>
            <a:endParaRPr lang="en-US" altLang="ko-KR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메시의</a:t>
            </a:r>
            <a:r>
              <a:rPr lang="ko-KR" altLang="en-US" dirty="0"/>
              <a:t> 복잡도에 따라 </a:t>
            </a:r>
            <a:r>
              <a:rPr lang="ko-KR" altLang="en-US" dirty="0" err="1"/>
              <a:t>퍼포먼스가</a:t>
            </a:r>
            <a:r>
              <a:rPr lang="ko-KR" altLang="en-US" dirty="0"/>
              <a:t> 크게 요동침</a:t>
            </a:r>
            <a:endParaRPr lang="en-US" altLang="ko-KR" dirty="0"/>
          </a:p>
          <a:p>
            <a:r>
              <a:rPr lang="ko-KR" altLang="en-US" dirty="0"/>
              <a:t>정밀한 </a:t>
            </a:r>
            <a:r>
              <a:rPr lang="ko-KR" altLang="en-US" dirty="0" err="1"/>
              <a:t>파티클</a:t>
            </a:r>
            <a:r>
              <a:rPr lang="ko-KR" altLang="en-US" dirty="0"/>
              <a:t> 표현이 필요할 경우 사용</a:t>
            </a:r>
          </a:p>
        </p:txBody>
      </p:sp>
      <p:pic>
        <p:nvPicPr>
          <p:cNvPr id="4098" name="Picture 2" descr="mesh particle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223792" y="3530402"/>
            <a:ext cx="4176464" cy="292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769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 </a:t>
            </a:r>
            <a:r>
              <a:rPr lang="en-US" altLang="ko-KR" dirty="0"/>
              <a:t>- </a:t>
            </a:r>
            <a:r>
              <a:rPr lang="ko-KR" altLang="en-US" dirty="0" err="1"/>
              <a:t>머터리얼</a:t>
            </a:r>
            <a:endParaRPr lang="ko-KR" alt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40475" y="1412777"/>
            <a:ext cx="8868229" cy="4717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703512" y="6211670"/>
            <a:ext cx="8705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3600" dirty="0"/>
              <a:t>Sprite </a:t>
            </a:r>
            <a:r>
              <a:rPr lang="ko-KR" altLang="en-US" sz="3600" dirty="0"/>
              <a:t>를 위한 </a:t>
            </a:r>
            <a:r>
              <a:rPr lang="ko-KR" altLang="en-US" sz="3600" dirty="0" err="1"/>
              <a:t>머터리얼</a:t>
            </a:r>
            <a:r>
              <a:rPr lang="ko-KR" altLang="en-US" sz="3600" dirty="0"/>
              <a:t> 생성</a:t>
            </a:r>
          </a:p>
        </p:txBody>
      </p:sp>
    </p:spTree>
    <p:extLst>
      <p:ext uri="{BB962C8B-B14F-4D97-AF65-F5344CB8AC3E}">
        <p14:creationId xmlns:p14="http://schemas.microsoft.com/office/powerpoint/2010/main" val="3062892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 </a:t>
            </a:r>
            <a:r>
              <a:rPr lang="en-US" altLang="ko-KR" dirty="0"/>
              <a:t>- </a:t>
            </a:r>
            <a:r>
              <a:rPr lang="ko-KR" altLang="en-US" dirty="0" err="1"/>
              <a:t>머터리얼</a:t>
            </a:r>
            <a:endParaRPr lang="ko-KR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95600" y="1772817"/>
            <a:ext cx="3135086" cy="45248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083041" y="2604069"/>
            <a:ext cx="43924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3600" dirty="0"/>
              <a:t>Blend mode </a:t>
            </a:r>
            <a:r>
              <a:rPr lang="ko-KR" altLang="en-US" sz="3600" dirty="0"/>
              <a:t>를 </a:t>
            </a:r>
            <a:r>
              <a:rPr lang="en-US" altLang="ko-KR" sz="3600" dirty="0"/>
              <a:t>Translucent </a:t>
            </a:r>
            <a:r>
              <a:rPr lang="ko-KR" altLang="en-US" sz="3600" dirty="0"/>
              <a:t>로 변경</a:t>
            </a:r>
            <a:endParaRPr lang="en-US" altLang="ko-KR" sz="3600" dirty="0"/>
          </a:p>
          <a:p>
            <a:pPr latinLnBrk="0"/>
            <a:endParaRPr lang="en-US" altLang="ko-KR" sz="3600" dirty="0"/>
          </a:p>
          <a:p>
            <a:pPr latinLnBrk="0"/>
            <a:r>
              <a:rPr lang="en-US" altLang="ko-KR" sz="3600" dirty="0"/>
              <a:t>Shading model </a:t>
            </a:r>
            <a:r>
              <a:rPr lang="ko-KR" altLang="en-US" sz="3600" dirty="0"/>
              <a:t>을 </a:t>
            </a:r>
            <a:r>
              <a:rPr lang="en-US" altLang="ko-KR" sz="3600" dirty="0"/>
              <a:t>Unlit </a:t>
            </a:r>
            <a:r>
              <a:rPr lang="ko-KR" altLang="en-US" sz="3600" dirty="0"/>
              <a:t>으로 변경</a:t>
            </a:r>
            <a:endParaRPr lang="en-US" altLang="ko-KR" sz="3600" dirty="0"/>
          </a:p>
        </p:txBody>
      </p:sp>
    </p:spTree>
    <p:extLst>
      <p:ext uri="{BB962C8B-B14F-4D97-AF65-F5344CB8AC3E}">
        <p14:creationId xmlns:p14="http://schemas.microsoft.com/office/powerpoint/2010/main" val="3883577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 </a:t>
            </a:r>
            <a:r>
              <a:rPr lang="en-US" altLang="ko-KR" dirty="0"/>
              <a:t>- </a:t>
            </a:r>
            <a:r>
              <a:rPr lang="ko-KR" altLang="en-US" dirty="0" err="1"/>
              <a:t>머터리얼</a:t>
            </a:r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1641852" y="2206444"/>
            <a:ext cx="4741364" cy="3517347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29" t="29485" r="63049" b="53957"/>
          <a:stretch/>
        </p:blipFill>
        <p:spPr bwMode="auto">
          <a:xfrm>
            <a:off x="7844806" y="2060163"/>
            <a:ext cx="2626832" cy="3809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05552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 </a:t>
            </a:r>
            <a:r>
              <a:rPr lang="en-US" altLang="ko-KR" dirty="0"/>
              <a:t>- </a:t>
            </a:r>
            <a:r>
              <a:rPr lang="ko-KR" altLang="en-US" dirty="0" err="1"/>
              <a:t>머터리얼</a:t>
            </a:r>
            <a:endParaRPr lang="ko-KR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351585" y="1412776"/>
            <a:ext cx="7402285" cy="20862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51584" y="3717033"/>
            <a:ext cx="7632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3600" dirty="0"/>
              <a:t>Radio Gradient Exponential </a:t>
            </a:r>
            <a:r>
              <a:rPr lang="ko-KR" altLang="en-US" sz="3600" dirty="0" err="1"/>
              <a:t>노드</a:t>
            </a:r>
            <a:r>
              <a:rPr lang="ko-KR" altLang="en-US" sz="3600" dirty="0"/>
              <a:t> 추가</a:t>
            </a:r>
          </a:p>
        </p:txBody>
      </p:sp>
      <p:sp>
        <p:nvSpPr>
          <p:cNvPr id="5" name="타원 4"/>
          <p:cNvSpPr/>
          <p:nvPr/>
        </p:nvSpPr>
        <p:spPr>
          <a:xfrm>
            <a:off x="3071664" y="5085184"/>
            <a:ext cx="1872208" cy="1556792"/>
          </a:xfrm>
          <a:prstGeom prst="ellipse">
            <a:avLst/>
          </a:prstGeom>
          <a:gradFill flip="none" rotWithShape="1">
            <a:gsLst>
              <a:gs pos="10000">
                <a:schemeClr val="tx1"/>
              </a:gs>
              <a:gs pos="43000">
                <a:schemeClr val="bg1">
                  <a:lumMod val="85000"/>
                  <a:alpha val="44000"/>
                </a:schemeClr>
              </a:gs>
              <a:gs pos="6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519936" y="5263416"/>
            <a:ext cx="4680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3600" dirty="0" err="1"/>
              <a:t>스프라이트</a:t>
            </a:r>
            <a:r>
              <a:rPr lang="ko-KR" altLang="en-US" sz="3600" dirty="0"/>
              <a:t> 표현</a:t>
            </a:r>
          </a:p>
        </p:txBody>
      </p:sp>
      <p:cxnSp>
        <p:nvCxnSpPr>
          <p:cNvPr id="7" name="직선 화살표 연결선 6"/>
          <p:cNvCxnSpPr>
            <a:stCxn id="4" idx="1"/>
          </p:cNvCxnSpPr>
          <p:nvPr/>
        </p:nvCxnSpPr>
        <p:spPr>
          <a:xfrm flipH="1">
            <a:off x="4583833" y="5586582"/>
            <a:ext cx="936103" cy="27699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292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 </a:t>
            </a:r>
            <a:r>
              <a:rPr lang="en-US" altLang="ko-KR" dirty="0"/>
              <a:t>- </a:t>
            </a:r>
            <a:r>
              <a:rPr lang="ko-KR" altLang="en-US" dirty="0" err="1"/>
              <a:t>머터리얼</a:t>
            </a:r>
            <a:endParaRPr lang="ko-KR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79" t="28924" r="31746" b="25785"/>
          <a:stretch/>
        </p:blipFill>
        <p:spPr bwMode="auto">
          <a:xfrm>
            <a:off x="2768419" y="1340768"/>
            <a:ext cx="6981372" cy="4659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262661" y="6043465"/>
            <a:ext cx="7992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3600" dirty="0" err="1"/>
              <a:t>파티클</a:t>
            </a:r>
            <a:r>
              <a:rPr lang="ko-KR" altLang="en-US" sz="3600" dirty="0"/>
              <a:t> 칼라 입력 </a:t>
            </a:r>
            <a:r>
              <a:rPr lang="ko-KR" altLang="en-US" sz="3600" dirty="0" err="1"/>
              <a:t>노드</a:t>
            </a:r>
            <a:r>
              <a:rPr lang="ko-KR" altLang="en-US" sz="3600" dirty="0"/>
              <a:t> 추가 및 적용</a:t>
            </a:r>
          </a:p>
        </p:txBody>
      </p:sp>
    </p:spTree>
    <p:extLst>
      <p:ext uri="{BB962C8B-B14F-4D97-AF65-F5344CB8AC3E}">
        <p14:creationId xmlns:p14="http://schemas.microsoft.com/office/powerpoint/2010/main" val="6349096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Cascade </a:t>
            </a:r>
            <a:r>
              <a:rPr lang="ko-KR" altLang="en-US" dirty="0" err="1"/>
              <a:t>파티클</a:t>
            </a:r>
            <a:r>
              <a:rPr lang="ko-KR" altLang="en-US" dirty="0"/>
              <a:t> 시스템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992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Cascade </a:t>
            </a:r>
            <a:r>
              <a:rPr lang="ko-KR" altLang="en-US" dirty="0" err="1"/>
              <a:t>파티클</a:t>
            </a:r>
            <a:r>
              <a:rPr lang="ko-KR" altLang="en-US" dirty="0"/>
              <a:t> 시스템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8684" y="1429970"/>
            <a:ext cx="9794631" cy="532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4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지난주 강의 내용 요약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Material Inputs 3</a:t>
            </a:r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01806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: Cascade </a:t>
            </a:r>
            <a:r>
              <a:rPr lang="ko-KR" altLang="en-US" dirty="0" err="1"/>
              <a:t>파티클</a:t>
            </a:r>
            <a:r>
              <a:rPr lang="ko-KR" altLang="en-US" dirty="0"/>
              <a:t> 시스템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/>
              <a:t>머터리얼</a:t>
            </a:r>
            <a:r>
              <a:rPr lang="ko-KR" altLang="en-US" dirty="0"/>
              <a:t> 적용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속도 적용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가속도 적용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사이즈 적용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컬러 적용</a:t>
            </a:r>
          </a:p>
        </p:txBody>
      </p:sp>
    </p:spTree>
    <p:extLst>
      <p:ext uri="{BB962C8B-B14F-4D97-AF65-F5344CB8AC3E}">
        <p14:creationId xmlns:p14="http://schemas.microsoft.com/office/powerpoint/2010/main" val="3650586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수업에</a:t>
            </a:r>
            <a:r>
              <a:rPr lang="en-US" altLang="ko-KR" dirty="0"/>
              <a:t> </a:t>
            </a:r>
            <a:r>
              <a:rPr lang="ko-KR" altLang="en-US" dirty="0"/>
              <a:t>다룰 내용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Cascade </a:t>
            </a:r>
            <a:r>
              <a:rPr lang="ko-KR" altLang="en-US" dirty="0" err="1"/>
              <a:t>파티클</a:t>
            </a:r>
            <a:r>
              <a:rPr lang="ko-KR" altLang="en-US" dirty="0"/>
              <a:t> 시스템</a:t>
            </a:r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34370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</a:t>
            </a:r>
            <a:endParaRPr lang="en-US" altLang="ko-KR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013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</a:t>
            </a:r>
          </a:p>
        </p:txBody>
      </p:sp>
      <p:sp>
        <p:nvSpPr>
          <p:cNvPr id="19" name="타원 18"/>
          <p:cNvSpPr/>
          <p:nvPr/>
        </p:nvSpPr>
        <p:spPr>
          <a:xfrm>
            <a:off x="3838522" y="4937598"/>
            <a:ext cx="360040" cy="360040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원호 19"/>
          <p:cNvSpPr/>
          <p:nvPr/>
        </p:nvSpPr>
        <p:spPr>
          <a:xfrm rot="16874292">
            <a:off x="3302647" y="4423236"/>
            <a:ext cx="2952328" cy="1388763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원호 20"/>
          <p:cNvSpPr/>
          <p:nvPr/>
        </p:nvSpPr>
        <p:spPr>
          <a:xfrm rot="15144207">
            <a:off x="2821393" y="3817263"/>
            <a:ext cx="3960156" cy="1771171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원호 21"/>
          <p:cNvSpPr/>
          <p:nvPr/>
        </p:nvSpPr>
        <p:spPr>
          <a:xfrm rot="15126168" flipV="1">
            <a:off x="1817380" y="4542913"/>
            <a:ext cx="2952328" cy="1320437"/>
          </a:xfrm>
          <a:prstGeom prst="arc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4102286" y="2694350"/>
            <a:ext cx="356913" cy="31706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>
            <a:off x="4990650" y="3534431"/>
            <a:ext cx="356913" cy="31706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5444857" y="3993379"/>
            <a:ext cx="356913" cy="31706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2585544" y="3616007"/>
            <a:ext cx="356913" cy="31706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>
            <a:off x="2280743" y="3949835"/>
            <a:ext cx="356913" cy="31706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2886245" y="5360464"/>
            <a:ext cx="2264593" cy="668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3600" dirty="0"/>
              <a:t>시작지점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551215" y="4266897"/>
            <a:ext cx="1132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2000"/>
              <a:t>파티클</a:t>
            </a:r>
            <a:endParaRPr lang="ko-KR" altLang="en-US" sz="2000" dirty="0"/>
          </a:p>
        </p:txBody>
      </p:sp>
      <p:sp>
        <p:nvSpPr>
          <p:cNvPr id="30" name="TextBox 29"/>
          <p:cNvSpPr txBox="1"/>
          <p:nvPr/>
        </p:nvSpPr>
        <p:spPr>
          <a:xfrm>
            <a:off x="5150838" y="3215897"/>
            <a:ext cx="1132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2000"/>
              <a:t>파티클</a:t>
            </a:r>
            <a:endParaRPr lang="ko-KR" altLang="en-US" sz="2000" dirty="0"/>
          </a:p>
        </p:txBody>
      </p:sp>
      <p:sp>
        <p:nvSpPr>
          <p:cNvPr id="31" name="TextBox 30"/>
          <p:cNvSpPr txBox="1"/>
          <p:nvPr/>
        </p:nvSpPr>
        <p:spPr>
          <a:xfrm>
            <a:off x="3715470" y="2285764"/>
            <a:ext cx="1132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2000"/>
              <a:t>파티클</a:t>
            </a:r>
            <a:endParaRPr lang="ko-KR" altLang="en-US" sz="2000" dirty="0"/>
          </a:p>
        </p:txBody>
      </p:sp>
      <p:sp>
        <p:nvSpPr>
          <p:cNvPr id="32" name="TextBox 31"/>
          <p:cNvSpPr txBox="1"/>
          <p:nvPr/>
        </p:nvSpPr>
        <p:spPr>
          <a:xfrm>
            <a:off x="2320097" y="3236450"/>
            <a:ext cx="1132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2000"/>
              <a:t>파티클</a:t>
            </a:r>
            <a:endParaRPr lang="ko-KR" altLang="en-US" sz="2000" dirty="0"/>
          </a:p>
        </p:txBody>
      </p:sp>
      <p:sp>
        <p:nvSpPr>
          <p:cNvPr id="33" name="TextBox 32"/>
          <p:cNvSpPr txBox="1"/>
          <p:nvPr/>
        </p:nvSpPr>
        <p:spPr>
          <a:xfrm>
            <a:off x="1812913" y="4266897"/>
            <a:ext cx="1132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2000"/>
              <a:t>파티클</a:t>
            </a:r>
            <a:endParaRPr lang="ko-KR" altLang="en-US" sz="2000" dirty="0"/>
          </a:p>
        </p:txBody>
      </p:sp>
      <p:pic>
        <p:nvPicPr>
          <p:cNvPr id="34" name="Picture 3" descr="C:\Users\water\Documents\강의\2017\고급그래픽스효과\Lecture7\pl_sparks_2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511" y="1885194"/>
            <a:ext cx="3333750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774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물체 충돌</a:t>
            </a:r>
            <a:endParaRPr lang="en-US" altLang="ko-KR" dirty="0"/>
          </a:p>
          <a:p>
            <a:r>
              <a:rPr lang="ko-KR" altLang="en-US" dirty="0"/>
              <a:t>폭발</a:t>
            </a:r>
            <a:endParaRPr lang="en-US" altLang="ko-KR" dirty="0"/>
          </a:p>
          <a:p>
            <a:r>
              <a:rPr lang="ko-KR" altLang="en-US" dirty="0"/>
              <a:t>연기</a:t>
            </a:r>
            <a:endParaRPr lang="en-US" altLang="ko-KR" dirty="0"/>
          </a:p>
          <a:p>
            <a:r>
              <a:rPr lang="ko-KR" altLang="en-US" dirty="0"/>
              <a:t>불</a:t>
            </a:r>
            <a:endParaRPr lang="en-US" altLang="ko-KR" dirty="0"/>
          </a:p>
          <a:p>
            <a:r>
              <a:rPr lang="ko-KR" altLang="en-US" dirty="0"/>
              <a:t>물</a:t>
            </a:r>
            <a:endParaRPr lang="en-US" altLang="ko-KR" dirty="0"/>
          </a:p>
          <a:p>
            <a:r>
              <a:rPr lang="ko-KR" altLang="en-US" dirty="0"/>
              <a:t>물보라</a:t>
            </a:r>
            <a:endParaRPr lang="en-US" altLang="ko-KR" dirty="0"/>
          </a:p>
          <a:p>
            <a:r>
              <a:rPr lang="ko-KR" altLang="en-US" dirty="0"/>
              <a:t>눈보라</a:t>
            </a:r>
            <a:endParaRPr lang="en-US" altLang="ko-KR" dirty="0"/>
          </a:p>
          <a:p>
            <a:r>
              <a:rPr lang="en-US" altLang="ko-KR" dirty="0"/>
              <a:t>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5308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</a:t>
            </a:r>
          </a:p>
        </p:txBody>
      </p:sp>
      <p:pic>
        <p:nvPicPr>
          <p:cNvPr id="2050" name="Picture 2" descr="관련 이미지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625" y="1988841"/>
            <a:ext cx="6635973" cy="3732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5591029" y="6021288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눈보라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33321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 </a:t>
            </a:r>
            <a:r>
              <a:rPr lang="en-US" altLang="ko-KR" dirty="0"/>
              <a:t>– Sprite </a:t>
            </a:r>
            <a:r>
              <a:rPr lang="ko-KR" altLang="en-US" dirty="0"/>
              <a:t>기반</a:t>
            </a:r>
            <a:endParaRPr lang="en-US" altLang="ko-KR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Sprite </a:t>
            </a:r>
            <a:r>
              <a:rPr lang="ko-KR" altLang="en-US" dirty="0"/>
              <a:t>기반 </a:t>
            </a:r>
            <a:r>
              <a:rPr lang="ko-KR" altLang="en-US" dirty="0" err="1"/>
              <a:t>파티클</a:t>
            </a:r>
            <a:r>
              <a:rPr lang="ko-KR" altLang="en-US" dirty="0"/>
              <a:t> 시스템</a:t>
            </a:r>
          </a:p>
        </p:txBody>
      </p:sp>
      <p:grpSp>
        <p:nvGrpSpPr>
          <p:cNvPr id="32" name="그룹 31"/>
          <p:cNvGrpSpPr/>
          <p:nvPr/>
        </p:nvGrpSpPr>
        <p:grpSpPr>
          <a:xfrm>
            <a:off x="5555940" y="3212976"/>
            <a:ext cx="1152128" cy="1080120"/>
            <a:chOff x="1755506" y="2276872"/>
            <a:chExt cx="1152128" cy="1080120"/>
          </a:xfrm>
        </p:grpSpPr>
        <p:sp>
          <p:nvSpPr>
            <p:cNvPr id="33" name="타원 32"/>
            <p:cNvSpPr/>
            <p:nvPr/>
          </p:nvSpPr>
          <p:spPr>
            <a:xfrm>
              <a:off x="1755506" y="2276872"/>
              <a:ext cx="1152128" cy="1080120"/>
            </a:xfrm>
            <a:prstGeom prst="ellipse">
              <a:avLst/>
            </a:prstGeom>
            <a:gradFill flip="none" rotWithShape="1">
              <a:gsLst>
                <a:gs pos="10000">
                  <a:schemeClr val="tx1"/>
                </a:gs>
                <a:gs pos="43000">
                  <a:schemeClr val="bg1">
                    <a:lumMod val="85000"/>
                    <a:alpha val="44000"/>
                  </a:schemeClr>
                </a:gs>
                <a:gs pos="64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1755506" y="2276872"/>
              <a:ext cx="1152128" cy="108012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47528" y="5301209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3600" dirty="0"/>
              <a:t>Sprite – </a:t>
            </a:r>
            <a:r>
              <a:rPr lang="ko-KR" altLang="en-US" sz="3600" dirty="0"/>
              <a:t>항상</a:t>
            </a:r>
            <a:r>
              <a:rPr lang="en-US" altLang="ko-KR" sz="3600" dirty="0"/>
              <a:t> </a:t>
            </a:r>
            <a:r>
              <a:rPr lang="ko-KR" altLang="en-US" sz="3600" dirty="0"/>
              <a:t>카메라 쪽을 바라보는 평면</a:t>
            </a:r>
          </a:p>
        </p:txBody>
      </p:sp>
    </p:spTree>
    <p:extLst>
      <p:ext uri="{BB962C8B-B14F-4D97-AF65-F5344CB8AC3E}">
        <p14:creationId xmlns:p14="http://schemas.microsoft.com/office/powerpoint/2010/main" val="1775966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파티클</a:t>
            </a:r>
            <a:r>
              <a:rPr lang="ko-KR" altLang="en-US" dirty="0"/>
              <a:t> 개요 </a:t>
            </a:r>
            <a:r>
              <a:rPr lang="en-US" altLang="ko-KR" dirty="0"/>
              <a:t>– Sprite </a:t>
            </a:r>
            <a:r>
              <a:rPr lang="ko-KR" altLang="en-US" dirty="0"/>
              <a:t>기반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2423592" y="1916832"/>
            <a:ext cx="1728192" cy="1656184"/>
          </a:xfrm>
          <a:prstGeom prst="rect">
            <a:avLst/>
          </a:prstGeom>
          <a:scene3d>
            <a:camera prst="isometricLeftDown"/>
            <a:lightRig rig="threePt" dir="t"/>
          </a:scene3d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375920" y="1916832"/>
            <a:ext cx="1728192" cy="165618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400256" y="1916832"/>
            <a:ext cx="1728192" cy="1656184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4583832" y="1412776"/>
            <a:ext cx="0" cy="51845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824192" y="1412776"/>
            <a:ext cx="0" cy="51845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오른쪽 화살표 9"/>
          <p:cNvSpPr/>
          <p:nvPr/>
        </p:nvSpPr>
        <p:spPr>
          <a:xfrm rot="18417217">
            <a:off x="1645707" y="4480295"/>
            <a:ext cx="720080" cy="504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아래쪽 화살표 10"/>
          <p:cNvSpPr/>
          <p:nvPr/>
        </p:nvSpPr>
        <p:spPr>
          <a:xfrm rot="10800000">
            <a:off x="5951983" y="4941168"/>
            <a:ext cx="576064" cy="8640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화살표 12"/>
          <p:cNvSpPr/>
          <p:nvPr/>
        </p:nvSpPr>
        <p:spPr>
          <a:xfrm rot="13684005">
            <a:off x="9980476" y="4468961"/>
            <a:ext cx="720080" cy="504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3136617" y="2600908"/>
            <a:ext cx="288032" cy="28803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6095998" y="2609889"/>
            <a:ext cx="288032" cy="28803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9120336" y="2610486"/>
            <a:ext cx="288032" cy="28803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420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189</Words>
  <Application>Microsoft Office PowerPoint</Application>
  <PresentationFormat>와이드스크린</PresentationFormat>
  <Paragraphs>66</Paragraphs>
  <Slides>20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3" baseType="lpstr">
      <vt:lpstr>맑은 고딕</vt:lpstr>
      <vt:lpstr>Arial</vt:lpstr>
      <vt:lpstr>Office 테마</vt:lpstr>
      <vt:lpstr>고급그래픽스효과</vt:lpstr>
      <vt:lpstr>지난주 강의 내용 요약</vt:lpstr>
      <vt:lpstr>수업에 다룰 내용</vt:lpstr>
      <vt:lpstr>파티클 개요</vt:lpstr>
      <vt:lpstr>파티클 개요</vt:lpstr>
      <vt:lpstr>파티클 개요</vt:lpstr>
      <vt:lpstr>파티클 개요</vt:lpstr>
      <vt:lpstr>파티클 개요 – Sprite 기반</vt:lpstr>
      <vt:lpstr>파티클 개요 – Sprite 기반</vt:lpstr>
      <vt:lpstr>파티클 개요 – Sprite 기반</vt:lpstr>
      <vt:lpstr>파티클 개요 – Mesh 기반</vt:lpstr>
      <vt:lpstr>파티클 개요 – Mesh 기반</vt:lpstr>
      <vt:lpstr>파티클 개요 - 머터리얼</vt:lpstr>
      <vt:lpstr>파티클 개요 - 머터리얼</vt:lpstr>
      <vt:lpstr>파티클 개요 - 머터리얼</vt:lpstr>
      <vt:lpstr>파티클 개요 - 머터리얼</vt:lpstr>
      <vt:lpstr>파티클 개요 - 머터리얼</vt:lpstr>
      <vt:lpstr>Cascade 파티클 시스템</vt:lpstr>
      <vt:lpstr>Cascade 파티클 시스템</vt:lpstr>
      <vt:lpstr>실습 : Cascade 파티클 시스템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고급그래픽스효과</dc:title>
  <dc:creator>이택희</dc:creator>
  <cp:lastModifiedBy>태준 조</cp:lastModifiedBy>
  <cp:revision>16</cp:revision>
  <dcterms:created xsi:type="dcterms:W3CDTF">2018-06-06T04:20:49Z</dcterms:created>
  <dcterms:modified xsi:type="dcterms:W3CDTF">2019-04-01T06:14:38Z</dcterms:modified>
</cp:coreProperties>
</file>

<file path=docProps/thumbnail.jpeg>
</file>